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9.png" ContentType="image/png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61.png" ContentType="image/png"/>
  <Override PartName="/ppt/media/image15.gif" ContentType="image/gif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64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2.png" ContentType="image/png"/>
  <Override PartName="/ppt/media/image63.png" ContentType="image/png"/>
  <Override PartName="/ppt/media/image65.png" ContentType="image/png"/>
  <Override PartName="/ppt/media/image66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56986B5-0F52-4F42-9BEA-6088F900BD9D}" type="slidenum">
              <a:rPr b="0" lang="ru-RU" sz="1400" spc="-1" strike="noStrike">
                <a:latin typeface="Times New Roman"/>
              </a:rPr>
              <a:t>1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ru-RU" sz="2000" spc="-1" strike="noStrike">
                <a:latin typeface="Arial"/>
              </a:rPr>
              <a:t>Эмоции играют важную роль в жизни человека.</a:t>
            </a:r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51840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100000"/>
              </a:lnSpc>
            </a:pPr>
            <a:r>
              <a:rPr b="0" lang="ru-RU" sz="2000" spc="-1" strike="noStrike">
                <a:latin typeface="Arial"/>
              </a:rPr>
              <a:t>Появление направления эмоциональных вычислений, или Affective Computing, относится к 1995 году, когда Розалинд Пикард опубликовала свою книгу под названием Affective Computing. Эта книга послужила отправной точкой для исследований в MIT, в MediaLab.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ru-RU" sz="2000" spc="-1" strike="noStrike">
                <a:latin typeface="Arial"/>
              </a:rPr>
              <a:t>Впоследствии все больше и больше ученых из разных стран стали интересоваться данным направлением.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ru-RU" sz="2000" spc="-1" strike="noStrike">
                <a:latin typeface="Arial"/>
              </a:rPr>
              <a:t>Стало ясно, что, исходя из эволюционной роли эмоций внутри естественного интеллекта, искусственный интеллект очень многое упускает и что в нем невозможно воплотить очень многие вещи, которые связаны с эмоциональной картиной, с эмоциональным состоянием внутри человека.</a:t>
            </a:r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216360" y="812520"/>
            <a:ext cx="7126920" cy="400896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ru-RU" sz="2000" spc="-1" strike="noStrike">
                <a:latin typeface="Arial"/>
              </a:rPr>
              <a:t>Когнитивная наука — это междисциплинарное научное изучение сознания и его процессов с привлечением лингвистики, психологии, нейробиологии, философии, информатики, ИИ и антропологии. Изучает природу, задачи и функции познания (в широком смысле)</a:t>
            </a:r>
            <a:endParaRPr b="0" lang="ru-RU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 fontScale="49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5098320" y="49032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910840" y="42732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71360" y="4280040"/>
            <a:ext cx="1675440" cy="703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2294280"/>
            <a:ext cx="9142920" cy="7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Нейротехнологии и аффективные вычисления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0" y="3720600"/>
            <a:ext cx="9142920" cy="46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3"/>
          <p:cNvSpPr/>
          <p:nvPr/>
        </p:nvSpPr>
        <p:spPr>
          <a:xfrm>
            <a:off x="0" y="4667400"/>
            <a:ext cx="914292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Колесо Роберта Плутчика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2716A5C0-16AC-413C-BE33-E1076BB9E6DB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pic>
        <p:nvPicPr>
          <p:cNvPr id="162" name="Рисунок 1" descr=""/>
          <p:cNvPicPr/>
          <p:nvPr/>
        </p:nvPicPr>
        <p:blipFill>
          <a:blip r:embed="rId1"/>
          <a:stretch/>
        </p:blipFill>
        <p:spPr>
          <a:xfrm>
            <a:off x="2376720" y="660240"/>
            <a:ext cx="4389840" cy="440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Теория дуальных процессов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A2E82E51-C3DB-4D90-A678-8306C760229E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457200" y="2857680"/>
            <a:ext cx="8063280" cy="15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100000"/>
              </a:lnSpc>
              <a:spcBef>
                <a:spcPts val="601"/>
              </a:spcBef>
              <a:buSzPct val="100045"/>
              <a:buBlip>
                <a:blip r:embed="rId1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Человек обладает двумя способами принятия решения:</a:t>
            </a:r>
            <a:endParaRPr b="0" lang="ru-RU" sz="18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601"/>
              </a:spcBef>
              <a:buClr>
                <a:srgbClr val="0230ac"/>
              </a:buClr>
              <a:buFont typeface="Arial"/>
              <a:buChar char="•"/>
            </a:pP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Рациональный</a:t>
            </a:r>
            <a:endParaRPr b="0" lang="ru-RU" sz="18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601"/>
              </a:spcBef>
              <a:buClr>
                <a:srgbClr val="0230ac"/>
              </a:buClr>
              <a:buFont typeface="Arial"/>
              <a:buChar char="•"/>
            </a:pP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Эмоциональный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 </a:t>
            </a:r>
            <a:endParaRPr b="0" lang="ru-RU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01"/>
              </a:spcBef>
              <a:buSzPct val="100045"/>
              <a:buBlip>
                <a:blip r:embed="rId2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Часто рекомендуют противоположные решения.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905760" y="1231920"/>
            <a:ext cx="2968920" cy="1186920"/>
          </a:xfrm>
          <a:prstGeom prst="rect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Эмоциональный 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Параллельный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Ассоциативный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Интуитивный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5198760" y="1231920"/>
            <a:ext cx="2936520" cy="1186920"/>
          </a:xfrm>
          <a:prstGeom prst="rect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Когнитивный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Последовательный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Основанный на правилах</a:t>
            </a:r>
            <a:endParaRPr b="0" lang="ru-RU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Рациональный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4140360" y="1901880"/>
            <a:ext cx="792720" cy="3798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69" name="CustomShape 7"/>
          <p:cNvSpPr/>
          <p:nvPr/>
        </p:nvSpPr>
        <p:spPr>
          <a:xfrm flipH="1" flipV="1">
            <a:off x="4091760" y="1449720"/>
            <a:ext cx="792720" cy="3798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Эмоции: недостаток или преимущество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98BE97B1-A19B-4A28-A071-336A48C67228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457200" y="833400"/>
            <a:ext cx="8063280" cy="39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1"/>
              </a:buBlip>
            </a:pPr>
            <a:r>
              <a:rPr b="0" lang="ru-RU" sz="1800" spc="-1" strike="noStrike">
                <a:solidFill>
                  <a:srgbClr val="ec0044"/>
                </a:solidFill>
                <a:latin typeface="Calibri"/>
                <a:ea typeface="DejaVu Sans"/>
              </a:rPr>
              <a:t>«Только тот использует свою страсть, кто не может использовать свой разум» (Цицерон).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b="0" lang="ru-RU" sz="1800" spc="-1" strike="noStrike">
                <a:solidFill>
                  <a:srgbClr val="ec0044"/>
                </a:solidFill>
                <a:latin typeface="Calibri"/>
                <a:ea typeface="DejaVu Sans"/>
              </a:rPr>
              <a:t>«Страсти подобны демонам … наша единственная безопасность состоит в том, чтобы держать их спящими. Если они проснутся, мы пропали» (Гете).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b="0" lang="ru-RU" sz="1800" spc="-1" strike="noStrike">
                <a:solidFill>
                  <a:srgbClr val="00b050"/>
                </a:solidFill>
                <a:latin typeface="Calibri"/>
                <a:ea typeface="DejaVu Sans"/>
              </a:rPr>
              <a:t>«Страсти – это ветры, которые наполняют паруса судна; они иногда топят его, но без них невозможно было бы проложить путь» (Вольтер).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4"/>
              </a:buBlip>
            </a:pPr>
            <a:r>
              <a:rPr b="0" lang="ru-RU" sz="1800" spc="-1" strike="noStrike">
                <a:solidFill>
                  <a:srgbClr val="00b050"/>
                </a:solidFill>
                <a:latin typeface="Calibri"/>
                <a:ea typeface="DejaVu Sans"/>
              </a:rPr>
              <a:t>«Людям все равно, сколько вы знаете, до тех пор, пока они не узнают, насколько вам не все равно» (Теодор Рузвельт).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Без эмоций у нас не было бы никакой мотивации, никакого импульса или побуждения действовать или даже рассуждать, эмоции необходимы для принятия решений.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Тепловая карта эмоций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B3B1FC54-01EE-4007-A9F7-37FB430B62BA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457200" y="833400"/>
            <a:ext cx="8063280" cy="39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664000" y="599760"/>
            <a:ext cx="4316760" cy="443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Тепловая карта эмоций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D11ADD66-9B03-4DB9-982E-9C131903E6AD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457200" y="833400"/>
            <a:ext cx="8063280" cy="39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1776240" y="922320"/>
            <a:ext cx="5218920" cy="361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Тепловая карта эмоций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E0526EA4-92CE-40F8-B411-D00BF755787F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&lt;номер&gt;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457200" y="833400"/>
            <a:ext cx="8063280" cy="39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204280" y="932040"/>
            <a:ext cx="4781160" cy="330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Функции эмоций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978B9DAD-CB83-457C-AACF-39FF1F48A3D4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&lt;номер&gt;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457200" y="833400"/>
            <a:ext cx="8063280" cy="39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1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Физические: </a:t>
            </a:r>
            <a:endParaRPr b="0" lang="ru-RU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199"/>
              </a:spcBef>
              <a:buClr>
                <a:srgbClr val="0230ac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Подготовка к действию: заряжает организм энергией, меняет положение тела.  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2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Когнитивные: </a:t>
            </a:r>
            <a:endParaRPr b="0" lang="ru-RU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199"/>
              </a:spcBef>
              <a:buClr>
                <a:srgbClr val="0230ac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Непрерывная оценка значимых событий.</a:t>
            </a:r>
            <a:endParaRPr b="0" lang="ru-RU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199"/>
              </a:spcBef>
              <a:buClr>
                <a:srgbClr val="0230ac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Изменение поведения и целей.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3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Социальные: </a:t>
            </a:r>
            <a:endParaRPr b="0" lang="ru-RU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199"/>
              </a:spcBef>
              <a:buClr>
                <a:srgbClr val="0230ac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Сигнализация: передача информации о психическом состоянии.</a:t>
            </a:r>
            <a:endParaRPr b="0" lang="ru-RU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199"/>
              </a:spcBef>
              <a:buClr>
                <a:srgbClr val="0230ac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Координация: ориентация и координация группового реагирования.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Цели и направления исследований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5CA8E299-54F1-409E-AE07-C3E9A2349F23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&lt;номер&gt;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457200" y="833400"/>
            <a:ext cx="8063280" cy="39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300"/>
              </a:spcBef>
              <a:buSzPct val="100051"/>
              <a:buBlip>
                <a:blip r:embed="rId1"/>
              </a:buBlip>
            </a:pPr>
            <a:r>
              <a:rPr b="1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Цели</a:t>
            </a: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: </a:t>
            </a:r>
            <a:endParaRPr b="0" lang="ru-RU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00"/>
              </a:spcBef>
              <a:buClr>
                <a:srgbClr val="0230ac"/>
              </a:buClr>
              <a:buFont typeface="Arial"/>
              <a:buChar char="•"/>
            </a:pP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Создание</a:t>
            </a:r>
            <a:r>
              <a:rPr b="1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 систем</a:t>
            </a: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, которые обнаруживают эмоции пользователя. </a:t>
            </a:r>
            <a:endParaRPr b="0" lang="ru-RU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00"/>
              </a:spcBef>
              <a:buClr>
                <a:srgbClr val="0230ac"/>
              </a:buClr>
              <a:buFont typeface="Arial"/>
              <a:buChar char="•"/>
            </a:pP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Создание</a:t>
            </a:r>
            <a:r>
              <a:rPr b="1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 систем</a:t>
            </a: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, которые выражают то, что человек воспринимает в качестве  эмоций.</a:t>
            </a:r>
            <a:endParaRPr b="0" lang="ru-RU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00"/>
              </a:spcBef>
              <a:buClr>
                <a:srgbClr val="0230ac"/>
              </a:buClr>
              <a:buFont typeface="Arial"/>
              <a:buChar char="•"/>
            </a:pP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Создание</a:t>
            </a:r>
            <a:r>
              <a:rPr b="1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 систем</a:t>
            </a: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, которые на самом деле «переживают» эмоцию. Идентификация эмоций по выражению лица, голосу, тексту, физиологическим характеристикам.</a:t>
            </a:r>
            <a:endParaRPr b="0" lang="ru-RU" sz="16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300"/>
              </a:spcBef>
              <a:buSzPct val="100051"/>
              <a:buBlip>
                <a:blip r:embed="rId2"/>
              </a:buBlip>
            </a:pPr>
            <a:r>
              <a:rPr b="1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Направления</a:t>
            </a: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: </a:t>
            </a:r>
            <a:endParaRPr b="0" lang="ru-RU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00"/>
              </a:spcBef>
              <a:buClr>
                <a:srgbClr val="0230ac"/>
              </a:buClr>
              <a:buFont typeface="Arial"/>
              <a:buChar char="•"/>
            </a:pPr>
            <a:r>
              <a:rPr b="1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Воспроизведение эмоций</a:t>
            </a: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 при синтезе речи и выражений лица.</a:t>
            </a:r>
            <a:endParaRPr b="0" lang="ru-RU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00"/>
              </a:spcBef>
              <a:buClr>
                <a:srgbClr val="0230ac"/>
              </a:buClr>
              <a:buFont typeface="Arial"/>
              <a:buChar char="•"/>
            </a:pPr>
            <a:r>
              <a:rPr b="1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Моделирование влияния эмоций </a:t>
            </a: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на принятие решений, моделирование факторов, вызывающих эмоции. </a:t>
            </a:r>
            <a:endParaRPr b="0" lang="ru-RU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00"/>
              </a:spcBef>
              <a:buClr>
                <a:srgbClr val="0230ac"/>
              </a:buClr>
              <a:buFont typeface="Arial"/>
              <a:buChar char="•"/>
            </a:pPr>
            <a:r>
              <a:rPr b="1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Разработка приложений </a:t>
            </a: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для медицины, образования, игр и развлечений.</a:t>
            </a:r>
            <a:endParaRPr b="0" lang="ru-RU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00"/>
              </a:spcBef>
              <a:buClr>
                <a:srgbClr val="0230ac"/>
              </a:buClr>
              <a:buFont typeface="Arial"/>
              <a:buChar char="•"/>
            </a:pPr>
            <a:r>
              <a:rPr b="1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Исследование когнитивных процессов</a:t>
            </a: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.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Сферы применения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37BE02F6-2CC7-4A68-97DA-8D4B5B1E7956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&lt;номер&gt;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457200" y="833400"/>
            <a:ext cx="8063280" cy="39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300"/>
              </a:spcBef>
              <a:buSzPct val="100051"/>
              <a:buBlip>
                <a:blip r:embed="rId1"/>
              </a:buBlip>
            </a:pP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Образование — эмоциональное состояние оказывает существенное влияние на его способности к обучению. </a:t>
            </a:r>
            <a:endParaRPr b="0" lang="ru-RU" sz="16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300"/>
              </a:spcBef>
              <a:buSzPct val="100051"/>
              <a:buBlip>
                <a:blip r:embed="rId2"/>
              </a:buBlip>
            </a:pP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Медицина (использование социальных роботов).</a:t>
            </a:r>
            <a:endParaRPr b="0" lang="ru-RU" sz="16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300"/>
              </a:spcBef>
              <a:buSzPct val="100051"/>
              <a:buBlip>
                <a:blip r:embed="rId3"/>
              </a:buBlip>
            </a:pP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Компьютерные игры.</a:t>
            </a:r>
            <a:endParaRPr b="0" lang="ru-RU" sz="16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300"/>
              </a:spcBef>
              <a:buSzPct val="100051"/>
              <a:buBlip>
                <a:blip r:embed="rId4"/>
              </a:buBlip>
            </a:pP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Социальный мониторинг.</a:t>
            </a:r>
            <a:endParaRPr b="0" lang="ru-RU" sz="16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300"/>
              </a:spcBef>
              <a:buSzPct val="100051"/>
              <a:buBlip>
                <a:blip r:embed="rId5"/>
              </a:buBlip>
            </a:pP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Маркетинг.</a:t>
            </a:r>
            <a:endParaRPr b="0" lang="ru-RU" sz="16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300"/>
              </a:spcBef>
              <a:buSzPct val="100051"/>
              <a:buBlip>
                <a:blip r:embed="rId6"/>
              </a:buBlip>
            </a:pPr>
            <a:r>
              <a:rPr b="0" lang="ru-RU" sz="1600" spc="-1" strike="noStrike">
                <a:solidFill>
                  <a:srgbClr val="0230ac"/>
                </a:solidFill>
                <a:latin typeface="Calibri"/>
                <a:ea typeface="DejaVu Sans"/>
              </a:rPr>
              <a:t>Отслеживание состояний водителей. 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Измерение эмоций  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F6D9F4E8-2224-43A4-8F75-86E13CE0D612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&lt;номер&gt;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457200" y="833400"/>
            <a:ext cx="8063280" cy="41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1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Выражение лица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2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Цвет лица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3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Голос 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4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Жесты 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5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Движения глаз  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6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Активность сердечно-сосудистой системы 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7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Электрическая активность мышц лица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8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Электрическая активность кожи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9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Электрическая активность мозга 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10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Анализ текста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97" name="Рисунок 1" descr=""/>
          <p:cNvPicPr/>
          <p:nvPr/>
        </p:nvPicPr>
        <p:blipFill>
          <a:blip r:embed="rId11"/>
          <a:stretch/>
        </p:blipFill>
        <p:spPr>
          <a:xfrm>
            <a:off x="5627520" y="833400"/>
            <a:ext cx="3096360" cy="309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Аффективные вычисления 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F23DEE8B-7102-459E-B28D-8333F9A6F20F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457200" y="833400"/>
            <a:ext cx="6052680" cy="40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Аффективные вычисления 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(Affective Computing) –</a:t>
            </a: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это вычисления, которые связаны с эмоциями или другими аффективными явлениями, возникают из них или преднамеренно влияют на них (Розалинд Пикар).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1"/>
              </a:buBlip>
            </a:pP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Аффективные вычисления 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– 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область ИИ, исследующая компьютерные методы и технологии, обеспечивающие естественное взаимодействие между машиной (роботом) и человеком с учетом его психоэмоционального состояния.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Аффективные вычисления 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включают в себя исследования и разработку систем и устройств, которые могут распознавать, интерпретировать, обрабатывать и моделировать человеческие аффекты.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29" name="Picture 2" descr=""/>
          <p:cNvPicPr/>
          <p:nvPr/>
        </p:nvPicPr>
        <p:blipFill>
          <a:blip r:embed="rId3"/>
          <a:stretch/>
        </p:blipFill>
        <p:spPr>
          <a:xfrm>
            <a:off x="6667560" y="833400"/>
            <a:ext cx="2363760" cy="2968920"/>
          </a:xfrm>
          <a:prstGeom prst="rect">
            <a:avLst/>
          </a:prstGeom>
          <a:ln>
            <a:noFill/>
          </a:ln>
        </p:spPr>
      </p:pic>
      <p:sp>
        <p:nvSpPr>
          <p:cNvPr id="130" name="CustomShape 4"/>
          <p:cNvSpPr/>
          <p:nvPr/>
        </p:nvSpPr>
        <p:spPr>
          <a:xfrm>
            <a:off x="6489360" y="3803400"/>
            <a:ext cx="27201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230ac"/>
                </a:solidFill>
                <a:latin typeface="Calibri"/>
                <a:ea typeface="DejaVu Sans"/>
              </a:rPr>
              <a:t>Розалинд Пикар</a:t>
            </a:r>
            <a:endParaRPr b="0" lang="ru-RU" sz="1400" spc="-1" strike="noStrike">
              <a:latin typeface="Arial"/>
            </a:endParaRPr>
          </a:p>
          <a:p>
            <a:r>
              <a:rPr b="0" lang="es-ES" sz="1400" spc="-1" strike="noStrike">
                <a:solidFill>
                  <a:srgbClr val="0230ac"/>
                </a:solidFill>
                <a:latin typeface="Calibri"/>
                <a:ea typeface="DejaVu Sans"/>
              </a:rPr>
              <a:t>http://www.media.mit.edu/picard/</a:t>
            </a:r>
            <a:endParaRPr b="0" lang="es-ES" sz="1400" spc="-1" strike="noStrike">
              <a:solidFill>
                <a:srgbClr val="000000"/>
              </a:solidFill>
              <a:latin typeface="T4"/>
              <a:ea typeface="T4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Применяемые алгоритмы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0B1444DF-49CF-4D0C-A7D6-853BDCA02CD5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&lt;номер&gt;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457200" y="833400"/>
            <a:ext cx="8063280" cy="39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1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Алгоритм k-ближайших соседей 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2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Метод опорных векторов 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3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Деревья решений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4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Гауссова модель смеси 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5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Искусственные нейронные смеси 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6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Скрытая марковская модель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01" name="Рисунок 1" descr=""/>
          <p:cNvPicPr/>
          <p:nvPr/>
        </p:nvPicPr>
        <p:blipFill>
          <a:blip r:embed="rId7"/>
          <a:stretch/>
        </p:blipFill>
        <p:spPr>
          <a:xfrm>
            <a:off x="5449320" y="833400"/>
            <a:ext cx="3425400" cy="289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Задачи дисциплины 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9A62D8FB-6076-4ADC-96AC-B577E3F72507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&lt;номер&gt;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457200" y="833400"/>
            <a:ext cx="8063280" cy="41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1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Формирование базового понимания теории эмоций и ряда социальных наук.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2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Формирование понимания функций эмоций в контексте автономных  систем и человеко-машинного взаимодействия.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3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Формирование представления о текущем состоянии области аффективных вычислений.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199"/>
              </a:spcBef>
              <a:buSzPct val="100045"/>
              <a:buBlip>
                <a:blip r:embed="rId4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Формирование понимания методологических вопросов, связанных со сбором и анализом данных об эмоциях человека.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57200" y="1699920"/>
            <a:ext cx="8228520" cy="6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Спасибо за внимание!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Основные вопросы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70BDC37C-D226-47BE-9349-4438CEC2D47D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457200" y="653400"/>
            <a:ext cx="4945680" cy="40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1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Как аффект влияет на </a:t>
            </a: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взаимодействие человека с компьютером или роботом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?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Можно ли </a:t>
            </a: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перенести человеческие эмоции на вычислительные системы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?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Как распознавание аффектов поможет  </a:t>
            </a: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пониманию людей машинами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? Почему важно </a:t>
            </a: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добиваться от роботов эмоциональной отдачи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?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4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Как сделать </a:t>
            </a: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человекоподобные компьютеры и машины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?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5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Этические вопросы “наделения” машин </a:t>
            </a: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эмоциональным интеллектом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. 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34" name="Рисунок 1" descr=""/>
          <p:cNvPicPr/>
          <p:nvPr/>
        </p:nvPicPr>
        <p:blipFill>
          <a:blip r:embed="rId6"/>
          <a:stretch/>
        </p:blipFill>
        <p:spPr>
          <a:xfrm>
            <a:off x="5883120" y="833400"/>
            <a:ext cx="2900520" cy="335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Аффективные вычисления 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8B1E106D-555F-4B27-A843-4B934991AA69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pic>
        <p:nvPicPr>
          <p:cNvPr id="137" name="Picture 2" descr=""/>
          <p:cNvPicPr/>
          <p:nvPr/>
        </p:nvPicPr>
        <p:blipFill>
          <a:blip r:embed="rId1"/>
          <a:stretch/>
        </p:blipFill>
        <p:spPr>
          <a:xfrm>
            <a:off x="1546200" y="1185840"/>
            <a:ext cx="6098040" cy="292464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45440" y="3346560"/>
            <a:ext cx="2359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Компьютерные науки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851160" y="3346560"/>
            <a:ext cx="2126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Когнитивные науки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3929400" y="4070520"/>
            <a:ext cx="1330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Психология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41" name="TextShape 6"/>
          <p:cNvSpPr txBox="1"/>
          <p:nvPr/>
        </p:nvSpPr>
        <p:spPr>
          <a:xfrm>
            <a:off x="864000" y="792000"/>
            <a:ext cx="6488640" cy="32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Аффективные вычисления </a:t>
            </a: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– интердисциплинарная область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Когнитивные науки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A5834FDE-3A68-4FCA-B948-6FE3FD2F291C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pic>
        <p:nvPicPr>
          <p:cNvPr id="144" name="Рисунок 4" descr=""/>
          <p:cNvPicPr/>
          <p:nvPr/>
        </p:nvPicPr>
        <p:blipFill>
          <a:blip r:embed="rId1"/>
          <a:stretch/>
        </p:blipFill>
        <p:spPr>
          <a:xfrm>
            <a:off x="2641680" y="907920"/>
            <a:ext cx="3929400" cy="392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Аффективные психоэмоциональные состояния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9DC29045-BAEE-4401-A0A1-7443218AE3D5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457200" y="833400"/>
            <a:ext cx="8063280" cy="23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0" lang="ru-RU" sz="2000" spc="-1" strike="noStrike">
                <a:solidFill>
                  <a:srgbClr val="0230ac"/>
                </a:solidFill>
                <a:latin typeface="Calibri"/>
                <a:ea typeface="DejaVu Sans"/>
              </a:rPr>
              <a:t>Аффект и эмоции – короткие и интенсивные переживания человека.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solidFill>
                  <a:srgbClr val="0230ac"/>
                </a:solidFill>
                <a:latin typeface="Calibri"/>
                <a:ea typeface="DejaVu Sans"/>
              </a:rPr>
              <a:t>Эмоции (например: злость, грусть, радость, страх).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solidFill>
                  <a:srgbClr val="0230ac"/>
                </a:solidFill>
                <a:latin typeface="Calibri"/>
                <a:ea typeface="DejaVu Sans"/>
              </a:rPr>
              <a:t>Аффект носит взрывной характер и неконтролируем.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solidFill>
                  <a:srgbClr val="0230ac"/>
                </a:solidFill>
                <a:latin typeface="Calibri"/>
                <a:ea typeface="DejaVu Sans"/>
              </a:rPr>
              <a:t>Чувства (например: симпатия, любовь, ненависть) показывают отношение к конкретным объектам.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solidFill>
                  <a:srgbClr val="0230ac"/>
                </a:solidFill>
                <a:latin typeface="Calibri"/>
                <a:ea typeface="DejaVu Sans"/>
              </a:rPr>
              <a:t>Настроения (например: веселое, мрачное, подавленное, жизнерадостное) отражают ощущения к ситуации в целом, а не к конкретным объектам.</a:t>
            </a:r>
            <a:endParaRPr b="0" lang="ru-RU" sz="2000" spc="-1" strike="noStrike">
              <a:latin typeface="Arial"/>
            </a:endParaRPr>
          </a:p>
          <a:p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Отношения (например, отстраненность, холодность, теплота, поддержка).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Переживания (например, нервозность, беспокойство).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Аффективные психоэмоциональные состояния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A442750F-137B-4FB3-A7D6-3D3D63371C74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457200" y="833400"/>
            <a:ext cx="8063280" cy="23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368000" y="1152000"/>
            <a:ext cx="6323040" cy="223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Эмоциональные состояния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614721CE-5B97-4A7C-9C9E-97071B7D0F9A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pic>
        <p:nvPicPr>
          <p:cNvPr id="154" name="Picture 2" descr=""/>
          <p:cNvPicPr/>
          <p:nvPr/>
        </p:nvPicPr>
        <p:blipFill>
          <a:blip r:embed="rId1"/>
          <a:stretch/>
        </p:blipFill>
        <p:spPr>
          <a:xfrm>
            <a:off x="1162080" y="937800"/>
            <a:ext cx="6612480" cy="392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6666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230ac"/>
                </a:solidFill>
                <a:latin typeface="Calibri"/>
                <a:ea typeface="DejaVu Sans"/>
              </a:rPr>
              <a:t>Базовые эмоции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8607960" y="1440"/>
            <a:ext cx="53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B33C22EB-F4FE-4431-AF7C-0DBC87ABD5E7}" type="slidenum">
              <a:rPr b="1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1</a:t>
            </a:fld>
            <a:endParaRPr b="0" lang="ru-RU" sz="18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57200" y="833400"/>
            <a:ext cx="4714920" cy="39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1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Изначально: радость, злость, отвращение, страх, грусть и удивление.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Дополнительно: презрение, стыд, чувство вины, смущение и благоговейный трепет.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Окончательно:  радость, злость, отвращение, страх, грусть</a:t>
            </a:r>
            <a:endParaRPr b="0" lang="ru-RU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4"/>
              </a:buBlip>
            </a:pPr>
            <a:r>
              <a:rPr b="0" lang="ru-RU" sz="1800" spc="-1" strike="noStrike">
                <a:solidFill>
                  <a:srgbClr val="0230ac"/>
                </a:solidFill>
                <a:latin typeface="Calibri"/>
                <a:ea typeface="DejaVu Sans"/>
              </a:rPr>
              <a:t>Требуют проверки: удивление, презрение, стыд, вина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58" name="Picture 2" descr=""/>
          <p:cNvPicPr/>
          <p:nvPr/>
        </p:nvPicPr>
        <p:blipFill>
          <a:blip r:embed="rId5"/>
          <a:stretch/>
        </p:blipFill>
        <p:spPr>
          <a:xfrm>
            <a:off x="6081840" y="833400"/>
            <a:ext cx="2792880" cy="1865880"/>
          </a:xfrm>
          <a:prstGeom prst="rect">
            <a:avLst/>
          </a:prstGeom>
          <a:ln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6980400" y="2723040"/>
            <a:ext cx="9957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230ac"/>
                </a:solidFill>
                <a:latin typeface="Calibri"/>
                <a:ea typeface="DejaVu Sans"/>
              </a:rPr>
              <a:t>Пол Экман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9259</TotalTime>
  <Application>Neat_Office/6.2.8.2$Windows_x86 LibreOffice_project/</Application>
  <Words>667</Words>
  <Paragraphs>111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  <dc:description/>
  <dc:language>ru-RU</dc:language>
  <cp:lastModifiedBy/>
  <cp:lastPrinted>2020-01-17T10:12:59Z</cp:lastPrinted>
  <dcterms:modified xsi:type="dcterms:W3CDTF">2022-09-05T06:17:03Z</dcterms:modified>
  <cp:revision>300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